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966" r:id="rId2"/>
    <p:sldId id="975" r:id="rId3"/>
    <p:sldId id="1021" r:id="rId4"/>
    <p:sldId id="991" r:id="rId5"/>
    <p:sldId id="1022" r:id="rId6"/>
    <p:sldId id="1016" r:id="rId7"/>
    <p:sldId id="1008" r:id="rId8"/>
    <p:sldId id="1012" r:id="rId9"/>
    <p:sldId id="1007" r:id="rId10"/>
    <p:sldId id="1011" r:id="rId11"/>
    <p:sldId id="1010" r:id="rId12"/>
    <p:sldId id="1013" r:id="rId13"/>
    <p:sldId id="1009" r:id="rId14"/>
    <p:sldId id="1014" r:id="rId15"/>
    <p:sldId id="1015" r:id="rId16"/>
    <p:sldId id="1020" r:id="rId17"/>
    <p:sldId id="1017" r:id="rId18"/>
    <p:sldId id="1019" r:id="rId19"/>
    <p:sldId id="1018" r:id="rId20"/>
  </p:sldIdLst>
  <p:sldSz cx="9144000" cy="6858000" type="screen4x3"/>
  <p:notesSz cx="6950075" cy="9236075"/>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F6"/>
    <a:srgbClr val="E8E8F0"/>
    <a:srgbClr val="33CCFF"/>
    <a:srgbClr val="FF0000"/>
    <a:srgbClr val="CCFFCC"/>
    <a:srgbClr val="CCFFFF"/>
    <a:srgbClr val="99FF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autoAdjust="0"/>
    <p:restoredTop sz="94617" autoAdjust="0"/>
  </p:normalViewPr>
  <p:slideViewPr>
    <p:cSldViewPr>
      <p:cViewPr varScale="1">
        <p:scale>
          <a:sx n="104" d="100"/>
          <a:sy n="104" d="100"/>
        </p:scale>
        <p:origin x="9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060"/>
    </p:cViewPr>
  </p:sorterViewPr>
  <p:notesViewPr>
    <p:cSldViewPr>
      <p:cViewPr varScale="1">
        <p:scale>
          <a:sx n="58" d="100"/>
          <a:sy n="58" d="100"/>
        </p:scale>
        <p:origin x="-2502" y="-102"/>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13075" cy="512763"/>
          </a:xfrm>
          <a:prstGeom prst="rect">
            <a:avLst/>
          </a:prstGeom>
          <a:noFill/>
          <a:ln w="12700" cap="sq">
            <a:noFill/>
            <a:miter lim="800000"/>
            <a:headEnd type="none" w="sm" len="sm"/>
            <a:tailEnd type="none" w="sm" len="sm"/>
          </a:ln>
          <a:effectLst/>
        </p:spPr>
        <p:txBody>
          <a:bodyPr vert="horz" wrap="square" lIns="92457" tIns="46229" rIns="92457" bIns="46229" numCol="1" anchor="t" anchorCtr="0" compatLnSpc="1">
            <a:prstTxWarp prst="textNoShape">
              <a:avLst/>
            </a:prstTxWarp>
          </a:bodyPr>
          <a:lstStyle>
            <a:lvl1pPr algn="l" defTabSz="924759">
              <a:defRPr sz="1200"/>
            </a:lvl1pPr>
          </a:lstStyle>
          <a:p>
            <a:pPr>
              <a:defRPr/>
            </a:pPr>
            <a:endParaRPr lang="en-US"/>
          </a:p>
        </p:txBody>
      </p:sp>
      <p:sp>
        <p:nvSpPr>
          <p:cNvPr id="68611" name="Rectangle 3"/>
          <p:cNvSpPr>
            <a:spLocks noGrp="1" noChangeArrowheads="1"/>
          </p:cNvSpPr>
          <p:nvPr>
            <p:ph type="dt" sz="quarter" idx="1"/>
          </p:nvPr>
        </p:nvSpPr>
        <p:spPr bwMode="auto">
          <a:xfrm>
            <a:off x="3937000" y="0"/>
            <a:ext cx="3013075" cy="512763"/>
          </a:xfrm>
          <a:prstGeom prst="rect">
            <a:avLst/>
          </a:prstGeom>
          <a:noFill/>
          <a:ln w="12700" cap="sq">
            <a:noFill/>
            <a:miter lim="800000"/>
            <a:headEnd type="none" w="sm" len="sm"/>
            <a:tailEnd type="none" w="sm" len="sm"/>
          </a:ln>
          <a:effectLst/>
        </p:spPr>
        <p:txBody>
          <a:bodyPr vert="horz" wrap="square" lIns="92457" tIns="46229" rIns="92457" bIns="46229" numCol="1" anchor="t" anchorCtr="0" compatLnSpc="1">
            <a:prstTxWarp prst="textNoShape">
              <a:avLst/>
            </a:prstTxWarp>
          </a:bodyPr>
          <a:lstStyle>
            <a:lvl1pPr algn="r" defTabSz="924759">
              <a:defRPr sz="1200"/>
            </a:lvl1pPr>
          </a:lstStyle>
          <a:p>
            <a:pPr>
              <a:defRPr/>
            </a:pPr>
            <a:endParaRPr lang="en-US"/>
          </a:p>
        </p:txBody>
      </p:sp>
      <p:sp>
        <p:nvSpPr>
          <p:cNvPr id="68612" name="Rectangle 4"/>
          <p:cNvSpPr>
            <a:spLocks noGrp="1" noChangeArrowheads="1"/>
          </p:cNvSpPr>
          <p:nvPr>
            <p:ph type="ftr" sz="quarter" idx="2"/>
          </p:nvPr>
        </p:nvSpPr>
        <p:spPr bwMode="auto">
          <a:xfrm>
            <a:off x="0" y="8723313"/>
            <a:ext cx="3013075" cy="512762"/>
          </a:xfrm>
          <a:prstGeom prst="rect">
            <a:avLst/>
          </a:prstGeom>
          <a:noFill/>
          <a:ln w="12700" cap="sq">
            <a:noFill/>
            <a:miter lim="800000"/>
            <a:headEnd type="none" w="sm" len="sm"/>
            <a:tailEnd type="none" w="sm" len="sm"/>
          </a:ln>
          <a:effectLst/>
        </p:spPr>
        <p:txBody>
          <a:bodyPr vert="horz" wrap="square" lIns="92457" tIns="46229" rIns="92457" bIns="46229" numCol="1" anchor="b" anchorCtr="0" compatLnSpc="1">
            <a:prstTxWarp prst="textNoShape">
              <a:avLst/>
            </a:prstTxWarp>
          </a:bodyPr>
          <a:lstStyle>
            <a:lvl1pPr algn="l" defTabSz="924759">
              <a:defRPr sz="1200"/>
            </a:lvl1pPr>
          </a:lstStyle>
          <a:p>
            <a:pPr>
              <a:defRPr/>
            </a:pPr>
            <a:endParaRPr lang="en-US"/>
          </a:p>
        </p:txBody>
      </p:sp>
      <p:sp>
        <p:nvSpPr>
          <p:cNvPr id="68613" name="Rectangle 5"/>
          <p:cNvSpPr>
            <a:spLocks noGrp="1" noChangeArrowheads="1"/>
          </p:cNvSpPr>
          <p:nvPr>
            <p:ph type="sldNum" sz="quarter" idx="3"/>
          </p:nvPr>
        </p:nvSpPr>
        <p:spPr bwMode="auto">
          <a:xfrm>
            <a:off x="3937000" y="8723313"/>
            <a:ext cx="3013075" cy="512762"/>
          </a:xfrm>
          <a:prstGeom prst="rect">
            <a:avLst/>
          </a:prstGeom>
          <a:noFill/>
          <a:ln w="12700" cap="sq">
            <a:noFill/>
            <a:miter lim="800000"/>
            <a:headEnd type="none" w="sm" len="sm"/>
            <a:tailEnd type="none" w="sm" len="sm"/>
          </a:ln>
          <a:effectLst/>
        </p:spPr>
        <p:txBody>
          <a:bodyPr vert="horz" wrap="square" lIns="92457" tIns="46229" rIns="92457" bIns="46229" numCol="1" anchor="b" anchorCtr="0" compatLnSpc="1">
            <a:prstTxWarp prst="textNoShape">
              <a:avLst/>
            </a:prstTxWarp>
          </a:bodyPr>
          <a:lstStyle>
            <a:lvl1pPr algn="r" defTabSz="922338">
              <a:defRPr sz="1200"/>
            </a:lvl1pPr>
          </a:lstStyle>
          <a:p>
            <a:fld id="{BD0BCA9D-1CD8-4FD2-9A17-8DCA43CC7F59}" type="slidenum">
              <a:rPr lang="en-US" altLang="en-US"/>
              <a:pPr/>
              <a:t>‹#›</a:t>
            </a:fld>
            <a:endParaRPr lang="en-US" altLang="en-US"/>
          </a:p>
        </p:txBody>
      </p:sp>
    </p:spTree>
    <p:extLst>
      <p:ext uri="{BB962C8B-B14F-4D97-AF65-F5344CB8AC3E}">
        <p14:creationId xmlns:p14="http://schemas.microsoft.com/office/powerpoint/2010/main" val="2702038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13075" cy="461963"/>
          </a:xfrm>
          <a:prstGeom prst="rect">
            <a:avLst/>
          </a:prstGeom>
          <a:noFill/>
          <a:ln w="12700" cap="sq">
            <a:noFill/>
            <a:miter lim="800000"/>
            <a:headEnd type="none" w="sm" len="sm"/>
            <a:tailEnd type="none" w="sm" len="sm"/>
          </a:ln>
          <a:effectLst/>
        </p:spPr>
        <p:txBody>
          <a:bodyPr vert="horz" wrap="square" lIns="92457" tIns="46229" rIns="92457" bIns="46229" numCol="1" anchor="t" anchorCtr="0" compatLnSpc="1">
            <a:prstTxWarp prst="textNoShape">
              <a:avLst/>
            </a:prstTxWarp>
          </a:bodyPr>
          <a:lstStyle>
            <a:lvl1pPr algn="l" defTabSz="924759">
              <a:defRPr sz="1200"/>
            </a:lvl1pPr>
          </a:lstStyle>
          <a:p>
            <a:pPr>
              <a:defRPr/>
            </a:pPr>
            <a:endParaRPr lang="en-US"/>
          </a:p>
        </p:txBody>
      </p:sp>
      <p:sp>
        <p:nvSpPr>
          <p:cNvPr id="65539" name="Rectangle 3"/>
          <p:cNvSpPr>
            <a:spLocks noGrp="1" noChangeArrowheads="1"/>
          </p:cNvSpPr>
          <p:nvPr>
            <p:ph type="dt" idx="1"/>
          </p:nvPr>
        </p:nvSpPr>
        <p:spPr bwMode="auto">
          <a:xfrm>
            <a:off x="3937000" y="0"/>
            <a:ext cx="3013075" cy="461963"/>
          </a:xfrm>
          <a:prstGeom prst="rect">
            <a:avLst/>
          </a:prstGeom>
          <a:noFill/>
          <a:ln w="12700" cap="sq">
            <a:noFill/>
            <a:miter lim="800000"/>
            <a:headEnd type="none" w="sm" len="sm"/>
            <a:tailEnd type="none" w="sm" len="sm"/>
          </a:ln>
          <a:effectLst/>
        </p:spPr>
        <p:txBody>
          <a:bodyPr vert="horz" wrap="square" lIns="92457" tIns="46229" rIns="92457" bIns="46229" numCol="1" anchor="t" anchorCtr="0" compatLnSpc="1">
            <a:prstTxWarp prst="textNoShape">
              <a:avLst/>
            </a:prstTxWarp>
          </a:bodyPr>
          <a:lstStyle>
            <a:lvl1pPr algn="r" defTabSz="924759">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68400" y="692150"/>
            <a:ext cx="4616450" cy="34639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28688" y="4389438"/>
            <a:ext cx="5092700" cy="4154487"/>
          </a:xfrm>
          <a:prstGeom prst="rect">
            <a:avLst/>
          </a:prstGeom>
          <a:noFill/>
          <a:ln w="12700" cap="sq">
            <a:noFill/>
            <a:miter lim="800000"/>
            <a:headEnd type="none" w="sm" len="sm"/>
            <a:tailEnd type="none" w="sm" len="sm"/>
          </a:ln>
          <a:effectLst/>
        </p:spPr>
        <p:txBody>
          <a:bodyPr vert="horz" wrap="square" lIns="92457" tIns="46229" rIns="92457" bIns="462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774113"/>
            <a:ext cx="3013075" cy="461962"/>
          </a:xfrm>
          <a:prstGeom prst="rect">
            <a:avLst/>
          </a:prstGeom>
          <a:noFill/>
          <a:ln w="12700" cap="sq">
            <a:noFill/>
            <a:miter lim="800000"/>
            <a:headEnd type="none" w="sm" len="sm"/>
            <a:tailEnd type="none" w="sm" len="sm"/>
          </a:ln>
          <a:effectLst/>
        </p:spPr>
        <p:txBody>
          <a:bodyPr vert="horz" wrap="square" lIns="92457" tIns="46229" rIns="92457" bIns="46229" numCol="1" anchor="b" anchorCtr="0" compatLnSpc="1">
            <a:prstTxWarp prst="textNoShape">
              <a:avLst/>
            </a:prstTxWarp>
          </a:bodyPr>
          <a:lstStyle>
            <a:lvl1pPr algn="l" defTabSz="924759">
              <a:defRPr sz="1200"/>
            </a:lvl1pPr>
          </a:lstStyle>
          <a:p>
            <a:pPr>
              <a:defRPr/>
            </a:pPr>
            <a:endParaRPr lang="en-US"/>
          </a:p>
        </p:txBody>
      </p:sp>
      <p:sp>
        <p:nvSpPr>
          <p:cNvPr id="65543" name="Rectangle 7"/>
          <p:cNvSpPr>
            <a:spLocks noGrp="1" noChangeArrowheads="1"/>
          </p:cNvSpPr>
          <p:nvPr>
            <p:ph type="sldNum" sz="quarter" idx="5"/>
          </p:nvPr>
        </p:nvSpPr>
        <p:spPr bwMode="auto">
          <a:xfrm>
            <a:off x="3937000" y="8774113"/>
            <a:ext cx="3013075" cy="461962"/>
          </a:xfrm>
          <a:prstGeom prst="rect">
            <a:avLst/>
          </a:prstGeom>
          <a:noFill/>
          <a:ln w="12700" cap="sq">
            <a:noFill/>
            <a:miter lim="800000"/>
            <a:headEnd type="none" w="sm" len="sm"/>
            <a:tailEnd type="none" w="sm" len="sm"/>
          </a:ln>
          <a:effectLst/>
        </p:spPr>
        <p:txBody>
          <a:bodyPr vert="horz" wrap="square" lIns="92457" tIns="46229" rIns="92457" bIns="46229" numCol="1" anchor="b" anchorCtr="0" compatLnSpc="1">
            <a:prstTxWarp prst="textNoShape">
              <a:avLst/>
            </a:prstTxWarp>
          </a:bodyPr>
          <a:lstStyle>
            <a:lvl1pPr algn="r" defTabSz="922338">
              <a:defRPr sz="1200"/>
            </a:lvl1pPr>
          </a:lstStyle>
          <a:p>
            <a:fld id="{EF6C287F-BD21-43C8-9BFB-4FAC812B5141}" type="slidenum">
              <a:rPr lang="en-US" altLang="en-US"/>
              <a:pPr/>
              <a:t>‹#›</a:t>
            </a:fld>
            <a:endParaRPr lang="en-US" altLang="en-US"/>
          </a:p>
        </p:txBody>
      </p:sp>
    </p:spTree>
    <p:extLst>
      <p:ext uri="{BB962C8B-B14F-4D97-AF65-F5344CB8AC3E}">
        <p14:creationId xmlns:p14="http://schemas.microsoft.com/office/powerpoint/2010/main" val="4028668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a:defRPr sz="3600">
                <a:solidFill>
                  <a:schemeClr val="tx1"/>
                </a:solidFill>
                <a:latin typeface="Times New Roman" panose="02020603050405020304" pitchFamily="18" charset="0"/>
              </a:defRPr>
            </a:lvl1pPr>
            <a:lvl2pPr marL="742950" indent="-285750" defTabSz="923925">
              <a:defRPr sz="3600">
                <a:solidFill>
                  <a:schemeClr val="tx1"/>
                </a:solidFill>
                <a:latin typeface="Times New Roman" panose="02020603050405020304" pitchFamily="18" charset="0"/>
              </a:defRPr>
            </a:lvl2pPr>
            <a:lvl3pPr marL="1143000" indent="-228600" defTabSz="923925">
              <a:defRPr sz="3600">
                <a:solidFill>
                  <a:schemeClr val="tx1"/>
                </a:solidFill>
                <a:latin typeface="Times New Roman" panose="02020603050405020304" pitchFamily="18" charset="0"/>
              </a:defRPr>
            </a:lvl3pPr>
            <a:lvl4pPr marL="1600200" indent="-228600" defTabSz="923925">
              <a:defRPr sz="3600">
                <a:solidFill>
                  <a:schemeClr val="tx1"/>
                </a:solidFill>
                <a:latin typeface="Times New Roman" panose="02020603050405020304" pitchFamily="18" charset="0"/>
              </a:defRPr>
            </a:lvl4pPr>
            <a:lvl5pPr marL="2057400" indent="-228600" defTabSz="923925">
              <a:defRPr sz="36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600">
                <a:solidFill>
                  <a:schemeClr val="tx1"/>
                </a:solidFill>
                <a:latin typeface="Times New Roman" panose="02020603050405020304" pitchFamily="18" charset="0"/>
              </a:defRPr>
            </a:lvl9pPr>
          </a:lstStyle>
          <a:p>
            <a:fld id="{AFB1670B-5F11-4974-8518-490662443F2F}" type="slidenum">
              <a:rPr lang="en-US" altLang="en-US" sz="1200"/>
              <a:pPr/>
              <a:t>1</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47840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DADE0C-7FDD-4CBC-8E0A-48991FD7FCD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1E992E-5444-4417-BB21-609E62545E1A}"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026F7F-C951-4C7C-BE97-5A32308E7245}"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BBFFFFE-3891-4050-9CEC-A8B9D7ADA38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2B3479-7687-4958-956F-919C8FB97F72}"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04DD31-67D4-4F81-B612-BAB0C8D0419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0883AC-CFE4-4229-861F-1D2A898BB44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3C98BB0-216E-4BFB-BB7A-8DA77F6F3AD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D55F3F9-4D01-4081-93A3-8078E7B0490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11F8B4C-5C2C-4F70-A1A5-A2430C96211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F56FA2-1BB0-4374-9199-2DD236035BF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3A66CD-1913-4407-B179-FF6C93654B24}"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lvl1pPr>
          </a:lstStyle>
          <a:p>
            <a:fld id="{18D5EF94-787E-4C12-9EFB-4C65DE4DC8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00200" y="228600"/>
            <a:ext cx="5715000" cy="1143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a:solidFill>
                  <a:schemeClr val="accent2"/>
                </a:solidFill>
              </a:rPr>
              <a:t>Eel River Valley </a:t>
            </a:r>
          </a:p>
          <a:p>
            <a:pPr algn="ctr">
              <a:spcBef>
                <a:spcPct val="0"/>
              </a:spcBef>
              <a:buFontTx/>
              <a:buNone/>
            </a:pPr>
            <a:r>
              <a:rPr lang="en-US" altLang="en-US" b="1">
                <a:solidFill>
                  <a:schemeClr val="accent2"/>
                </a:solidFill>
              </a:rPr>
              <a:t>Groundwater Working Group</a:t>
            </a:r>
          </a:p>
        </p:txBody>
      </p:sp>
      <p:sp>
        <p:nvSpPr>
          <p:cNvPr id="4099" name="Text Box 5"/>
          <p:cNvSpPr txBox="1">
            <a:spLocks noChangeArrowheads="1"/>
          </p:cNvSpPr>
          <p:nvPr/>
        </p:nvSpPr>
        <p:spPr bwMode="auto">
          <a:xfrm>
            <a:off x="1600200" y="1600200"/>
            <a:ext cx="5715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September 30, 2019  //  10:00 am – 11:30 am</a:t>
            </a:r>
          </a:p>
          <a:p>
            <a:pPr algn="ctr">
              <a:spcBef>
                <a:spcPct val="0"/>
              </a:spcBef>
              <a:buFontTx/>
              <a:buNone/>
            </a:pPr>
            <a:endParaRPr lang="en-US" altLang="en-US" sz="800" dirty="0"/>
          </a:p>
          <a:p>
            <a:pPr algn="ctr">
              <a:spcBef>
                <a:spcPct val="0"/>
              </a:spcBef>
              <a:buFontTx/>
              <a:buNone/>
            </a:pPr>
            <a:r>
              <a:rPr lang="en-US" altLang="en-US" sz="1800" i="1" dirty="0"/>
              <a:t>Humboldt County Agricultural Center</a:t>
            </a:r>
          </a:p>
        </p:txBody>
      </p:sp>
      <p:sp>
        <p:nvSpPr>
          <p:cNvPr id="4100" name="Rectangle 3"/>
          <p:cNvSpPr>
            <a:spLocks noChangeArrowheads="1"/>
          </p:cNvSpPr>
          <p:nvPr/>
        </p:nvSpPr>
        <p:spPr bwMode="auto">
          <a:xfrm>
            <a:off x="4267200" y="63246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228600" indent="-228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1200"/>
              </a:spcBef>
              <a:spcAft>
                <a:spcPts val="600"/>
              </a:spcAft>
              <a:buFontTx/>
              <a:buNone/>
            </a:pPr>
            <a:r>
              <a:rPr lang="en-US" altLang="en-US" sz="1800" u="sng"/>
              <a:t>http://humboldtgov.org/groundwater</a:t>
            </a:r>
          </a:p>
        </p:txBody>
      </p:sp>
      <p:pic>
        <p:nvPicPr>
          <p:cNvPr id="410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67000"/>
            <a:ext cx="47244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838200" y="6324600"/>
            <a:ext cx="282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Department of Public Works</a:t>
            </a:r>
          </a:p>
        </p:txBody>
      </p:sp>
      <p:pic>
        <p:nvPicPr>
          <p:cNvPr id="4104" name="Picture 3" descr="Humbold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0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10</a:t>
            </a:fld>
            <a:endParaRPr lang="en-US" altLang="en-US"/>
          </a:p>
        </p:txBody>
      </p:sp>
      <p:pic>
        <p:nvPicPr>
          <p:cNvPr id="5122" name="Picture 2"/>
          <p:cNvPicPr>
            <a:picLocks noChangeAspect="1" noChangeArrowheads="1"/>
          </p:cNvPicPr>
          <p:nvPr/>
        </p:nvPicPr>
        <p:blipFill>
          <a:blip r:embed="rId2" cstate="print"/>
          <a:srcRect/>
          <a:stretch>
            <a:fillRect/>
          </a:stretch>
        </p:blipFill>
        <p:spPr bwMode="auto">
          <a:xfrm>
            <a:off x="228600" y="304800"/>
            <a:ext cx="8686800" cy="631547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11</a:t>
            </a:fld>
            <a:endParaRPr lang="en-US" altLang="en-US"/>
          </a:p>
        </p:txBody>
      </p:sp>
      <p:pic>
        <p:nvPicPr>
          <p:cNvPr id="6146" name="Picture 2"/>
          <p:cNvPicPr>
            <a:picLocks noChangeAspect="1" noChangeArrowheads="1"/>
          </p:cNvPicPr>
          <p:nvPr/>
        </p:nvPicPr>
        <p:blipFill>
          <a:blip r:embed="rId2" cstate="print"/>
          <a:srcRect/>
          <a:stretch>
            <a:fillRect/>
          </a:stretch>
        </p:blipFill>
        <p:spPr bwMode="auto">
          <a:xfrm>
            <a:off x="228600" y="228600"/>
            <a:ext cx="8686800" cy="638663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12</a:t>
            </a:fld>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228600" y="990600"/>
            <a:ext cx="8677443" cy="5224929"/>
          </a:xfrm>
          <a:prstGeom prst="rect">
            <a:avLst/>
          </a:prstGeom>
          <a:noFill/>
          <a:ln w="9525">
            <a:noFill/>
            <a:miter lim="800000"/>
            <a:headEnd/>
            <a:tailEnd/>
          </a:ln>
        </p:spPr>
      </p:pic>
      <p:sp>
        <p:nvSpPr>
          <p:cNvPr id="5" name="TextBox 4"/>
          <p:cNvSpPr txBox="1"/>
          <p:nvPr/>
        </p:nvSpPr>
        <p:spPr>
          <a:xfrm>
            <a:off x="228600" y="228600"/>
            <a:ext cx="6135206" cy="646331"/>
          </a:xfrm>
          <a:prstGeom prst="rect">
            <a:avLst/>
          </a:prstGeom>
          <a:noFill/>
        </p:spPr>
        <p:txBody>
          <a:bodyPr wrap="none" rtlCol="0">
            <a:spAutoFit/>
          </a:bodyPr>
          <a:lstStyle/>
          <a:p>
            <a:r>
              <a:rPr lang="en-US" dirty="0"/>
              <a:t>Monitoring Stations MW-9, R-4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13</a:t>
            </a:fld>
            <a:endParaRPr lang="en-US" altLang="en-US"/>
          </a:p>
        </p:txBody>
      </p:sp>
      <p:pic>
        <p:nvPicPr>
          <p:cNvPr id="7170" name="Picture 2"/>
          <p:cNvPicPr>
            <a:picLocks noChangeAspect="1" noChangeArrowheads="1"/>
          </p:cNvPicPr>
          <p:nvPr/>
        </p:nvPicPr>
        <p:blipFill>
          <a:blip r:embed="rId2" cstate="print"/>
          <a:srcRect/>
          <a:stretch>
            <a:fillRect/>
          </a:stretch>
        </p:blipFill>
        <p:spPr bwMode="auto">
          <a:xfrm>
            <a:off x="228600" y="228600"/>
            <a:ext cx="8686800" cy="632428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14</a:t>
            </a:fld>
            <a:endParaRPr lang="en-US" altLang="en-US"/>
          </a:p>
        </p:txBody>
      </p:sp>
      <p:pic>
        <p:nvPicPr>
          <p:cNvPr id="8194" name="Picture 2"/>
          <p:cNvPicPr>
            <a:picLocks noChangeAspect="1" noChangeArrowheads="1"/>
          </p:cNvPicPr>
          <p:nvPr/>
        </p:nvPicPr>
        <p:blipFill>
          <a:blip r:embed="rId2" cstate="print"/>
          <a:srcRect/>
          <a:stretch>
            <a:fillRect/>
          </a:stretch>
        </p:blipFill>
        <p:spPr bwMode="auto">
          <a:xfrm>
            <a:off x="228600" y="228600"/>
            <a:ext cx="8686800" cy="632982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15</a:t>
            </a:fld>
            <a:endParaRPr lang="en-US" altLang="en-US"/>
          </a:p>
        </p:txBody>
      </p:sp>
      <p:pic>
        <p:nvPicPr>
          <p:cNvPr id="9218" name="Picture 2"/>
          <p:cNvPicPr>
            <a:picLocks noChangeAspect="1" noChangeArrowheads="1"/>
          </p:cNvPicPr>
          <p:nvPr/>
        </p:nvPicPr>
        <p:blipFill>
          <a:blip r:embed="rId2" cstate="print"/>
          <a:srcRect/>
          <a:stretch>
            <a:fillRect/>
          </a:stretch>
        </p:blipFill>
        <p:spPr bwMode="auto">
          <a:xfrm>
            <a:off x="228600" y="228600"/>
            <a:ext cx="8686800" cy="628252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 y="196170"/>
            <a:ext cx="8610600" cy="102303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DWR’s Assessment of the GSP Alternative for the Eel River Valley groundwater basin</a:t>
            </a:r>
          </a:p>
        </p:txBody>
      </p:sp>
      <p:sp>
        <p:nvSpPr>
          <p:cNvPr id="27651" name="TextBox 1"/>
          <p:cNvSpPr txBox="1">
            <a:spLocks noChangeArrowheads="1"/>
          </p:cNvSpPr>
          <p:nvPr/>
        </p:nvSpPr>
        <p:spPr bwMode="auto">
          <a:xfrm>
            <a:off x="0" y="1371600"/>
            <a:ext cx="8991600" cy="1015663"/>
          </a:xfrm>
          <a:prstGeom prst="rect">
            <a:avLst/>
          </a:prstGeom>
          <a:noFill/>
          <a:ln w="9525">
            <a:noFill/>
            <a:miter lim="800000"/>
            <a:headEnd/>
            <a:tailEnd/>
          </a:ln>
        </p:spPr>
        <p:txBody>
          <a:bodyPr wrap="square">
            <a:spAutoFit/>
          </a:bodyPr>
          <a:lstStyle/>
          <a:p>
            <a:pPr marL="684213" lvl="2" indent="-457200">
              <a:spcBef>
                <a:spcPts val="600"/>
              </a:spcBef>
              <a:spcAft>
                <a:spcPts val="1800"/>
              </a:spcAft>
              <a:buFont typeface="Arial" pitchFamily="34" charset="0"/>
              <a:buChar char="•"/>
            </a:pPr>
            <a:r>
              <a:rPr lang="en-US" sz="2000" dirty="0"/>
              <a:t>A Groundwater Sustainability Plan Alternative is “an analysis of basin conditions that demonstrates that the basin has operated within its sustainable yield over a period of ten years.”   </a:t>
            </a:r>
            <a:r>
              <a:rPr lang="en-US" altLang="en-US" sz="2000" i="1" dirty="0">
                <a:solidFill>
                  <a:schemeClr val="tx2"/>
                </a:solidFill>
              </a:rPr>
              <a:t>Water Code</a:t>
            </a:r>
            <a:r>
              <a:rPr lang="en-US" sz="2000" i="1" dirty="0"/>
              <a:t> §10733.6(b)(3) </a:t>
            </a:r>
            <a:endParaRPr lang="en-US" altLang="en-US" sz="2000" i="1" dirty="0">
              <a:solidFill>
                <a:schemeClr val="tx2"/>
              </a:solidFill>
            </a:endParaRPr>
          </a:p>
        </p:txBody>
      </p:sp>
      <p:pic>
        <p:nvPicPr>
          <p:cNvPr id="7"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2" name="Slide Number Placeholder 1"/>
          <p:cNvSpPr>
            <a:spLocks noGrp="1"/>
          </p:cNvSpPr>
          <p:nvPr>
            <p:ph type="sldNum" sz="quarter" idx="12"/>
          </p:nvPr>
        </p:nvSpPr>
        <p:spPr/>
        <p:txBody>
          <a:bodyPr/>
          <a:lstStyle/>
          <a:p>
            <a:fld id="{402B3479-7687-4958-956F-919C8FB97F72}" type="slidenum">
              <a:rPr lang="en-US" altLang="en-US" smtClean="0"/>
              <a:pPr/>
              <a:t>16</a:t>
            </a:fld>
            <a:endParaRPr lang="en-US" altLang="en-US"/>
          </a:p>
        </p:txBody>
      </p:sp>
      <p:sp>
        <p:nvSpPr>
          <p:cNvPr id="10" name="TextBox 1"/>
          <p:cNvSpPr txBox="1">
            <a:spLocks noChangeArrowheads="1"/>
          </p:cNvSpPr>
          <p:nvPr/>
        </p:nvSpPr>
        <p:spPr bwMode="auto">
          <a:xfrm>
            <a:off x="0" y="2514600"/>
            <a:ext cx="8991600" cy="3593291"/>
          </a:xfrm>
          <a:prstGeom prst="rect">
            <a:avLst/>
          </a:prstGeom>
          <a:noFill/>
          <a:ln w="9525">
            <a:noFill/>
            <a:miter lim="800000"/>
            <a:headEnd/>
            <a:tailEnd/>
          </a:ln>
        </p:spPr>
        <p:txBody>
          <a:bodyPr wrap="square">
            <a:spAutoFit/>
          </a:bodyPr>
          <a:lstStyle/>
          <a:p>
            <a:pPr marL="684213" lvl="2" indent="-457200">
              <a:spcBef>
                <a:spcPts val="600"/>
              </a:spcBef>
              <a:spcAft>
                <a:spcPts val="600"/>
              </a:spcAft>
            </a:pPr>
            <a:r>
              <a:rPr lang="en-US" altLang="en-US" sz="2000" u="sng" dirty="0"/>
              <a:t>Summary of DWR’s Primary Points:</a:t>
            </a:r>
          </a:p>
          <a:p>
            <a:pPr marL="684213" lvl="2" indent="-457200">
              <a:spcBef>
                <a:spcPts val="300"/>
              </a:spcBef>
              <a:spcAft>
                <a:spcPts val="300"/>
              </a:spcAft>
              <a:buFont typeface="Arial" pitchFamily="34" charset="0"/>
              <a:buChar char="•"/>
            </a:pPr>
            <a:r>
              <a:rPr lang="en-US" altLang="en-US" sz="2000" dirty="0"/>
              <a:t>Objective management criteria were not established for at least 10 years prior to 2014.</a:t>
            </a:r>
          </a:p>
          <a:p>
            <a:pPr marL="684213" lvl="2" indent="-457200">
              <a:spcBef>
                <a:spcPts val="300"/>
              </a:spcBef>
              <a:spcAft>
                <a:spcPts val="300"/>
              </a:spcAft>
              <a:buFont typeface="Arial" pitchFamily="34" charset="0"/>
              <a:buChar char="•"/>
            </a:pPr>
            <a:r>
              <a:rPr lang="en-US" altLang="en-US" sz="2000" dirty="0">
                <a:solidFill>
                  <a:schemeClr val="tx2"/>
                </a:solidFill>
              </a:rPr>
              <a:t>The GSP Alternative does not sufficiently demonstrate the absence of all undesirable results.</a:t>
            </a:r>
          </a:p>
          <a:p>
            <a:pPr marL="684213" lvl="2" indent="-457200">
              <a:spcBef>
                <a:spcPts val="300"/>
              </a:spcBef>
              <a:spcAft>
                <a:spcPts val="300"/>
              </a:spcAft>
              <a:buFont typeface="Arial" pitchFamily="34" charset="0"/>
              <a:buChar char="•"/>
            </a:pPr>
            <a:r>
              <a:rPr lang="en-US" altLang="en-US" sz="2000" dirty="0">
                <a:solidFill>
                  <a:schemeClr val="tx2"/>
                </a:solidFill>
              </a:rPr>
              <a:t>A quantitative estimate of sustainable yield has not been developed.</a:t>
            </a:r>
          </a:p>
          <a:p>
            <a:pPr marL="684213" lvl="2" indent="-457200">
              <a:spcBef>
                <a:spcPts val="300"/>
              </a:spcBef>
              <a:spcAft>
                <a:spcPts val="300"/>
              </a:spcAft>
              <a:buFont typeface="Arial" pitchFamily="34" charset="0"/>
              <a:buChar char="•"/>
            </a:pPr>
            <a:r>
              <a:rPr lang="en-US" altLang="en-US" sz="2000" dirty="0">
                <a:solidFill>
                  <a:schemeClr val="tx2"/>
                </a:solidFill>
              </a:rPr>
              <a:t>The GSP Alternative should have quantified the impacts of groundwater use on surface water systems and determined at what point they are significant and unreasonable.</a:t>
            </a:r>
          </a:p>
          <a:p>
            <a:pPr marL="684213" lvl="2" indent="-457200">
              <a:spcBef>
                <a:spcPts val="300"/>
              </a:spcBef>
              <a:spcAft>
                <a:spcPts val="300"/>
              </a:spcAft>
              <a:buFont typeface="Arial" pitchFamily="34" charset="0"/>
              <a:buChar char="•"/>
            </a:pPr>
            <a:r>
              <a:rPr lang="en-US" altLang="en-US" sz="2000" dirty="0">
                <a:solidFill>
                  <a:schemeClr val="tx2"/>
                </a:solidFill>
              </a:rPr>
              <a:t>DWR does not conclude that the basin is, or has been, managed unsustainably.</a:t>
            </a:r>
          </a:p>
        </p:txBody>
      </p:sp>
    </p:spTree>
    <p:extLst>
      <p:ext uri="{BB962C8B-B14F-4D97-AF65-F5344CB8AC3E}">
        <p14:creationId xmlns:p14="http://schemas.microsoft.com/office/powerpoint/2010/main" val="175925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96170"/>
            <a:ext cx="9144000" cy="102303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What would disapproval of the GSP Alternative mean?</a:t>
            </a:r>
          </a:p>
        </p:txBody>
      </p:sp>
      <p:pic>
        <p:nvPicPr>
          <p:cNvPr id="7"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2" name="Slide Number Placeholder 1"/>
          <p:cNvSpPr>
            <a:spLocks noGrp="1"/>
          </p:cNvSpPr>
          <p:nvPr>
            <p:ph type="sldNum" sz="quarter" idx="12"/>
          </p:nvPr>
        </p:nvSpPr>
        <p:spPr/>
        <p:txBody>
          <a:bodyPr/>
          <a:lstStyle/>
          <a:p>
            <a:fld id="{402B3479-7687-4958-956F-919C8FB97F72}" type="slidenum">
              <a:rPr lang="en-US" altLang="en-US" smtClean="0"/>
              <a:pPr/>
              <a:t>17</a:t>
            </a:fld>
            <a:endParaRPr lang="en-US" altLang="en-US"/>
          </a:p>
        </p:txBody>
      </p:sp>
      <p:sp>
        <p:nvSpPr>
          <p:cNvPr id="10" name="TextBox 1"/>
          <p:cNvSpPr txBox="1">
            <a:spLocks noChangeArrowheads="1"/>
          </p:cNvSpPr>
          <p:nvPr/>
        </p:nvSpPr>
        <p:spPr bwMode="auto">
          <a:xfrm>
            <a:off x="0" y="1447800"/>
            <a:ext cx="8991600" cy="3477875"/>
          </a:xfrm>
          <a:prstGeom prst="rect">
            <a:avLst/>
          </a:prstGeom>
          <a:noFill/>
          <a:ln w="9525">
            <a:noFill/>
            <a:miter lim="800000"/>
            <a:headEnd/>
            <a:tailEnd/>
          </a:ln>
        </p:spPr>
        <p:txBody>
          <a:bodyPr wrap="square">
            <a:spAutoFit/>
          </a:bodyPr>
          <a:lstStyle/>
          <a:p>
            <a:pPr marL="684213" lvl="2" indent="-457200">
              <a:spcBef>
                <a:spcPts val="1200"/>
              </a:spcBef>
              <a:spcAft>
                <a:spcPts val="1200"/>
              </a:spcAft>
              <a:buFont typeface="Arial" pitchFamily="34" charset="0"/>
              <a:buChar char="•"/>
            </a:pPr>
            <a:r>
              <a:rPr lang="en-US" altLang="en-US" sz="2000" dirty="0"/>
              <a:t>A Groundwater Sustainability Agency (GSA) would need to be formed.</a:t>
            </a:r>
          </a:p>
          <a:p>
            <a:pPr marL="684213" lvl="2" indent="-457200">
              <a:spcBef>
                <a:spcPts val="1200"/>
              </a:spcBef>
              <a:spcAft>
                <a:spcPts val="1200"/>
              </a:spcAft>
              <a:buFont typeface="Arial" pitchFamily="34" charset="0"/>
              <a:buChar char="•"/>
            </a:pPr>
            <a:r>
              <a:rPr lang="en-US" altLang="en-US" sz="2000" dirty="0">
                <a:solidFill>
                  <a:schemeClr val="tx2"/>
                </a:solidFill>
              </a:rPr>
              <a:t>A Groundwater Sustainability Plan would need to be developed by January 2022.</a:t>
            </a:r>
          </a:p>
          <a:p>
            <a:pPr marL="684213" lvl="2" indent="-457200">
              <a:spcBef>
                <a:spcPts val="1200"/>
              </a:spcBef>
              <a:spcAft>
                <a:spcPts val="1200"/>
              </a:spcAft>
              <a:buFont typeface="Arial" pitchFamily="34" charset="0"/>
              <a:buChar char="•"/>
            </a:pPr>
            <a:r>
              <a:rPr lang="en-US" altLang="en-US" sz="2000" dirty="0">
                <a:solidFill>
                  <a:schemeClr val="tx2"/>
                </a:solidFill>
              </a:rPr>
              <a:t>If DWR takes final action to disapprove the GSP Alternative and a GSA is not formed within 180 days, the State Water Resources Control Board would have the authority to designate the Eel River Valley groundwater basin a “probationary basin.”  If the State Water Resources Control Board makes this designation, the State Board would then have the authority to require extraction reporting from groundwater users and charge extraction fees.</a:t>
            </a:r>
          </a:p>
        </p:txBody>
      </p:sp>
    </p:spTree>
    <p:extLst>
      <p:ext uri="{BB962C8B-B14F-4D97-AF65-F5344CB8AC3E}">
        <p14:creationId xmlns:p14="http://schemas.microsoft.com/office/powerpoint/2010/main" val="159342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990600"/>
            <a:ext cx="8991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569913"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Introductions </a:t>
            </a:r>
          </a:p>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DWR’s assessment of the Groundwater Sustainability Plan Alternative submittal</a:t>
            </a:r>
          </a:p>
          <a:p>
            <a:pPr marL="1377950" lvl="3" indent="-463550">
              <a:spcBef>
                <a:spcPts val="0"/>
              </a:spcBef>
              <a:spcAft>
                <a:spcPts val="0"/>
              </a:spcAft>
              <a:buFont typeface="+mj-lt"/>
              <a:buAutoNum type="alphaUcPeriod"/>
            </a:pPr>
            <a:r>
              <a:rPr lang="en-US" altLang="en-US" sz="2400" dirty="0">
                <a:solidFill>
                  <a:schemeClr val="tx2"/>
                </a:solidFill>
              </a:rPr>
              <a:t>Background</a:t>
            </a:r>
          </a:p>
          <a:p>
            <a:pPr marL="1377950" lvl="3" indent="-463550">
              <a:spcBef>
                <a:spcPts val="0"/>
              </a:spcBef>
              <a:spcAft>
                <a:spcPts val="0"/>
              </a:spcAft>
              <a:buFont typeface="+mj-lt"/>
              <a:buAutoNum type="alphaUcPeriod"/>
            </a:pPr>
            <a:r>
              <a:rPr lang="en-US" altLang="en-US" sz="2400" dirty="0">
                <a:solidFill>
                  <a:schemeClr val="tx2"/>
                </a:solidFill>
              </a:rPr>
              <a:t>Basis for DWR’s assessment</a:t>
            </a:r>
          </a:p>
          <a:p>
            <a:pPr marL="1377950" lvl="3" indent="-463550">
              <a:spcBef>
                <a:spcPts val="0"/>
              </a:spcBef>
              <a:spcAft>
                <a:spcPts val="0"/>
              </a:spcAft>
              <a:buFont typeface="+mj-lt"/>
              <a:buAutoNum type="alphaUcPeriod"/>
            </a:pPr>
            <a:r>
              <a:rPr lang="en-US" altLang="en-US" sz="2400" dirty="0">
                <a:solidFill>
                  <a:schemeClr val="tx2"/>
                </a:solidFill>
              </a:rPr>
              <a:t>Brief review of monitoring data</a:t>
            </a:r>
          </a:p>
          <a:p>
            <a:pPr marL="1377950" lvl="3" indent="-463550">
              <a:spcBef>
                <a:spcPts val="0"/>
              </a:spcBef>
              <a:spcAft>
                <a:spcPts val="0"/>
              </a:spcAft>
              <a:buFont typeface="+mj-lt"/>
              <a:buAutoNum type="alphaUcPeriod"/>
            </a:pPr>
            <a:r>
              <a:rPr lang="en-US" altLang="en-US" sz="2400" dirty="0">
                <a:solidFill>
                  <a:schemeClr val="tx2"/>
                </a:solidFill>
              </a:rPr>
              <a:t>What would disapproval mean</a:t>
            </a:r>
          </a:p>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Next steps</a:t>
            </a:r>
          </a:p>
          <a:p>
            <a:pPr marL="1377950" lvl="3" indent="-463550">
              <a:spcBef>
                <a:spcPts val="0"/>
              </a:spcBef>
              <a:spcAft>
                <a:spcPts val="0"/>
              </a:spcAft>
              <a:buFont typeface="+mj-lt"/>
              <a:buAutoNum type="alphaUcPeriod"/>
            </a:pPr>
            <a:r>
              <a:rPr lang="en-US" altLang="en-US" sz="2400" dirty="0">
                <a:solidFill>
                  <a:schemeClr val="tx2"/>
                </a:solidFill>
              </a:rPr>
              <a:t>Discuss formation of a Groundwater Sustainability Agency</a:t>
            </a:r>
          </a:p>
          <a:p>
            <a:pPr marL="1377950" lvl="3" indent="-463550">
              <a:spcBef>
                <a:spcPts val="0"/>
              </a:spcBef>
              <a:spcAft>
                <a:spcPts val="0"/>
              </a:spcAft>
              <a:buFont typeface="+mj-lt"/>
              <a:buAutoNum type="alphaUcPeriod"/>
            </a:pPr>
            <a:r>
              <a:rPr lang="en-US" altLang="en-US" sz="2400" dirty="0">
                <a:solidFill>
                  <a:schemeClr val="tx2"/>
                </a:solidFill>
              </a:rPr>
              <a:t>Prop. 68 grant opportunity</a:t>
            </a:r>
          </a:p>
          <a:p>
            <a:pPr marL="1377950" lvl="3" indent="-463550">
              <a:spcBef>
                <a:spcPts val="0"/>
              </a:spcBef>
              <a:spcAft>
                <a:spcPts val="0"/>
              </a:spcAft>
              <a:buFont typeface="+mj-lt"/>
              <a:buAutoNum type="alphaUcPeriod"/>
            </a:pPr>
            <a:r>
              <a:rPr lang="en-US" altLang="en-US" sz="2400" dirty="0">
                <a:solidFill>
                  <a:schemeClr val="tx2"/>
                </a:solidFill>
              </a:rPr>
              <a:t>Schedule next meeting</a:t>
            </a:r>
          </a:p>
        </p:txBody>
      </p:sp>
      <p:sp>
        <p:nvSpPr>
          <p:cNvPr id="6" name="Rectangle 2"/>
          <p:cNvSpPr>
            <a:spLocks noChangeArrowheads="1"/>
          </p:cNvSpPr>
          <p:nvPr/>
        </p:nvSpPr>
        <p:spPr bwMode="auto">
          <a:xfrm>
            <a:off x="76200" y="76200"/>
            <a:ext cx="8763000" cy="91440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Today’s agenda</a:t>
            </a:r>
          </a:p>
        </p:txBody>
      </p:sp>
      <p:pic>
        <p:nvPicPr>
          <p:cNvPr id="6149"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3" name="Slide Number Placeholder 2"/>
          <p:cNvSpPr>
            <a:spLocks noGrp="1"/>
          </p:cNvSpPr>
          <p:nvPr>
            <p:ph type="sldNum" sz="quarter" idx="12"/>
          </p:nvPr>
        </p:nvSpPr>
        <p:spPr/>
        <p:txBody>
          <a:bodyPr/>
          <a:lstStyle/>
          <a:p>
            <a:fld id="{402B3479-7687-4958-956F-919C8FB97F72}" type="slidenum">
              <a:rPr lang="en-US" altLang="en-US" smtClean="0"/>
              <a:pPr/>
              <a:t>18</a:t>
            </a:fld>
            <a:endParaRPr lang="en-US" altLang="en-US"/>
          </a:p>
        </p:txBody>
      </p:sp>
      <p:sp>
        <p:nvSpPr>
          <p:cNvPr id="2" name="Rectangle 1">
            <a:extLst>
              <a:ext uri="{FF2B5EF4-FFF2-40B4-BE49-F238E27FC236}">
                <a16:creationId xmlns:a16="http://schemas.microsoft.com/office/drawing/2014/main" id="{7D2C00D7-AE3F-4432-93B0-704142D5687B}"/>
              </a:ext>
            </a:extLst>
          </p:cNvPr>
          <p:cNvSpPr/>
          <p:nvPr/>
        </p:nvSpPr>
        <p:spPr bwMode="auto">
          <a:xfrm>
            <a:off x="304800" y="4191000"/>
            <a:ext cx="8610600" cy="1676400"/>
          </a:xfrm>
          <a:prstGeom prst="rect">
            <a:avLst/>
          </a:prstGeom>
          <a:noFill/>
          <a:ln w="254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6167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76200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GSA Examples</a:t>
            </a:r>
          </a:p>
        </p:txBody>
      </p:sp>
      <p:pic>
        <p:nvPicPr>
          <p:cNvPr id="7"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2" name="Slide Number Placeholder 1"/>
          <p:cNvSpPr>
            <a:spLocks noGrp="1"/>
          </p:cNvSpPr>
          <p:nvPr>
            <p:ph type="sldNum" sz="quarter" idx="12"/>
          </p:nvPr>
        </p:nvSpPr>
        <p:spPr/>
        <p:txBody>
          <a:bodyPr/>
          <a:lstStyle/>
          <a:p>
            <a:fld id="{402B3479-7687-4958-956F-919C8FB97F72}" type="slidenum">
              <a:rPr lang="en-US" altLang="en-US" smtClean="0"/>
              <a:pPr/>
              <a:t>19</a:t>
            </a:fld>
            <a:endParaRPr lang="en-US" altLang="en-US"/>
          </a:p>
        </p:txBody>
      </p:sp>
      <p:sp>
        <p:nvSpPr>
          <p:cNvPr id="10" name="TextBox 1"/>
          <p:cNvSpPr txBox="1">
            <a:spLocks noChangeArrowheads="1"/>
          </p:cNvSpPr>
          <p:nvPr/>
        </p:nvSpPr>
        <p:spPr bwMode="auto">
          <a:xfrm>
            <a:off x="0" y="801627"/>
            <a:ext cx="8991600" cy="5324535"/>
          </a:xfrm>
          <a:prstGeom prst="rect">
            <a:avLst/>
          </a:prstGeom>
          <a:noFill/>
          <a:ln w="9525">
            <a:noFill/>
            <a:miter lim="800000"/>
            <a:headEnd/>
            <a:tailEnd/>
          </a:ln>
        </p:spPr>
        <p:txBody>
          <a:bodyPr wrap="square">
            <a:spAutoFit/>
          </a:bodyPr>
          <a:lstStyle/>
          <a:p>
            <a:pPr marL="684213" lvl="2" indent="-457200">
              <a:spcBef>
                <a:spcPts val="600"/>
              </a:spcBef>
              <a:spcAft>
                <a:spcPts val="600"/>
              </a:spcAft>
              <a:buFont typeface="+mj-lt"/>
              <a:buAutoNum type="arabicPeriod"/>
            </a:pPr>
            <a:r>
              <a:rPr lang="en-US" altLang="en-US" sz="2000" dirty="0">
                <a:solidFill>
                  <a:schemeClr val="tx2"/>
                </a:solidFill>
              </a:rPr>
              <a:t>Del Norte County (Smith River Plain)</a:t>
            </a:r>
          </a:p>
          <a:p>
            <a:pPr marL="1027113" lvl="3" indent="-342900">
              <a:spcBef>
                <a:spcPts val="600"/>
              </a:spcBef>
              <a:spcAft>
                <a:spcPts val="600"/>
              </a:spcAft>
              <a:buFontTx/>
              <a:buChar char="-"/>
            </a:pPr>
            <a:r>
              <a:rPr lang="en-US" altLang="en-US" sz="2000" dirty="0">
                <a:solidFill>
                  <a:schemeClr val="tx2"/>
                </a:solidFill>
              </a:rPr>
              <a:t>The Board of Supervisors designated Del Norte County as the GSA</a:t>
            </a:r>
          </a:p>
          <a:p>
            <a:pPr marL="1027113" lvl="3" indent="-342900">
              <a:spcBef>
                <a:spcPts val="600"/>
              </a:spcBef>
              <a:spcAft>
                <a:spcPts val="600"/>
              </a:spcAft>
              <a:buFontTx/>
              <a:buChar char="-"/>
            </a:pPr>
            <a:r>
              <a:rPr lang="en-US" altLang="en-US" sz="2000" dirty="0">
                <a:solidFill>
                  <a:schemeClr val="tx2"/>
                </a:solidFill>
              </a:rPr>
              <a:t>This basin was subsequently designated as low priority by DWR</a:t>
            </a:r>
          </a:p>
          <a:p>
            <a:pPr marL="684213" lvl="2" indent="-457200">
              <a:spcBef>
                <a:spcPts val="600"/>
              </a:spcBef>
              <a:spcAft>
                <a:spcPts val="600"/>
              </a:spcAft>
              <a:buFont typeface="+mj-lt"/>
              <a:buAutoNum type="arabicPeriod"/>
            </a:pPr>
            <a:r>
              <a:rPr lang="en-US" altLang="en-US" sz="2000" dirty="0">
                <a:solidFill>
                  <a:schemeClr val="tx2"/>
                </a:solidFill>
              </a:rPr>
              <a:t>Mendocino County (Ukiah Valley Basin)</a:t>
            </a:r>
          </a:p>
          <a:p>
            <a:pPr marL="1027113" lvl="3" indent="-342900">
              <a:spcBef>
                <a:spcPts val="600"/>
              </a:spcBef>
              <a:spcAft>
                <a:spcPts val="600"/>
              </a:spcAft>
              <a:buFontTx/>
              <a:buChar char="-"/>
            </a:pPr>
            <a:r>
              <a:rPr lang="en-US" altLang="en-US" sz="2000" dirty="0">
                <a:solidFill>
                  <a:schemeClr val="tx2"/>
                </a:solidFill>
              </a:rPr>
              <a:t>A GSA was formed through a Joint Powers Agreement with six Directors (four public agency seats and two stakeholder seats)</a:t>
            </a:r>
          </a:p>
          <a:p>
            <a:pPr marL="1027113" lvl="3" indent="-342900">
              <a:spcBef>
                <a:spcPts val="600"/>
              </a:spcBef>
              <a:spcAft>
                <a:spcPts val="600"/>
              </a:spcAft>
              <a:buFontTx/>
              <a:buChar char="-"/>
            </a:pPr>
            <a:r>
              <a:rPr lang="en-US" altLang="en-US" sz="2000" dirty="0">
                <a:solidFill>
                  <a:schemeClr val="tx2"/>
                </a:solidFill>
              </a:rPr>
              <a:t>The GSA board receives input and recommendations from an advisory committee</a:t>
            </a:r>
          </a:p>
          <a:p>
            <a:pPr marL="684213" lvl="2" indent="-457200">
              <a:spcBef>
                <a:spcPts val="600"/>
              </a:spcBef>
              <a:spcAft>
                <a:spcPts val="600"/>
              </a:spcAft>
              <a:buFont typeface="+mj-lt"/>
              <a:buAutoNum type="arabicPeriod"/>
            </a:pPr>
            <a:r>
              <a:rPr lang="en-US" altLang="en-US" sz="2000" dirty="0">
                <a:solidFill>
                  <a:schemeClr val="tx2"/>
                </a:solidFill>
              </a:rPr>
              <a:t>Sonoma County (Santa Rosa Plain)</a:t>
            </a:r>
          </a:p>
          <a:p>
            <a:pPr marL="1027113" lvl="3" indent="-342900">
              <a:spcBef>
                <a:spcPts val="600"/>
              </a:spcBef>
              <a:spcAft>
                <a:spcPts val="600"/>
              </a:spcAft>
              <a:buFontTx/>
              <a:buChar char="-"/>
            </a:pPr>
            <a:r>
              <a:rPr lang="en-US" altLang="en-US" sz="2000" dirty="0">
                <a:solidFill>
                  <a:schemeClr val="tx2"/>
                </a:solidFill>
              </a:rPr>
              <a:t>A GSA was formed through a Joint Powers Agreement with nine Directors (eight public agency seats and a PUC-regulated mutual water company)</a:t>
            </a:r>
          </a:p>
          <a:p>
            <a:pPr marL="1027113" lvl="3" indent="-342900">
              <a:spcBef>
                <a:spcPts val="600"/>
              </a:spcBef>
              <a:spcAft>
                <a:spcPts val="600"/>
              </a:spcAft>
              <a:buFontTx/>
              <a:buChar char="-"/>
            </a:pPr>
            <a:r>
              <a:rPr lang="en-US" altLang="en-US" sz="2000" dirty="0">
                <a:solidFill>
                  <a:schemeClr val="tx2"/>
                </a:solidFill>
              </a:rPr>
              <a:t>The GSA board receives input and recommendations from an advisory committee</a:t>
            </a:r>
          </a:p>
        </p:txBody>
      </p:sp>
    </p:spTree>
    <p:extLst>
      <p:ext uri="{BB962C8B-B14F-4D97-AF65-F5344CB8AC3E}">
        <p14:creationId xmlns:p14="http://schemas.microsoft.com/office/powerpoint/2010/main" val="305986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990600"/>
            <a:ext cx="8991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569913"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Introductions </a:t>
            </a:r>
          </a:p>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DWR’s assessment of the Groundwater Sustainability Plan Alternative submittal</a:t>
            </a:r>
          </a:p>
          <a:p>
            <a:pPr marL="1377950" lvl="3" indent="-463550">
              <a:spcBef>
                <a:spcPts val="0"/>
              </a:spcBef>
              <a:spcAft>
                <a:spcPts val="0"/>
              </a:spcAft>
              <a:buFont typeface="+mj-lt"/>
              <a:buAutoNum type="alphaUcPeriod"/>
            </a:pPr>
            <a:r>
              <a:rPr lang="en-US" altLang="en-US" sz="2400" dirty="0">
                <a:solidFill>
                  <a:schemeClr val="tx2"/>
                </a:solidFill>
              </a:rPr>
              <a:t>Background</a:t>
            </a:r>
          </a:p>
          <a:p>
            <a:pPr marL="1377950" lvl="3" indent="-463550">
              <a:spcBef>
                <a:spcPts val="0"/>
              </a:spcBef>
              <a:spcAft>
                <a:spcPts val="0"/>
              </a:spcAft>
              <a:buFont typeface="+mj-lt"/>
              <a:buAutoNum type="alphaUcPeriod"/>
            </a:pPr>
            <a:r>
              <a:rPr lang="en-US" altLang="en-US" sz="2400" dirty="0">
                <a:solidFill>
                  <a:schemeClr val="tx2"/>
                </a:solidFill>
              </a:rPr>
              <a:t>Basis for DWR’s assessment</a:t>
            </a:r>
          </a:p>
          <a:p>
            <a:pPr marL="1377950" lvl="3" indent="-463550">
              <a:spcBef>
                <a:spcPts val="0"/>
              </a:spcBef>
              <a:spcAft>
                <a:spcPts val="0"/>
              </a:spcAft>
              <a:buFont typeface="+mj-lt"/>
              <a:buAutoNum type="alphaUcPeriod"/>
            </a:pPr>
            <a:r>
              <a:rPr lang="en-US" altLang="en-US" sz="2400" dirty="0">
                <a:solidFill>
                  <a:schemeClr val="tx2"/>
                </a:solidFill>
              </a:rPr>
              <a:t>Brief review of monitoring data</a:t>
            </a:r>
          </a:p>
          <a:p>
            <a:pPr marL="1377950" lvl="3" indent="-463550">
              <a:spcBef>
                <a:spcPts val="0"/>
              </a:spcBef>
              <a:spcAft>
                <a:spcPts val="0"/>
              </a:spcAft>
              <a:buFont typeface="+mj-lt"/>
              <a:buAutoNum type="alphaUcPeriod"/>
            </a:pPr>
            <a:r>
              <a:rPr lang="en-US" altLang="en-US" sz="2400" dirty="0">
                <a:solidFill>
                  <a:schemeClr val="tx2"/>
                </a:solidFill>
              </a:rPr>
              <a:t>What would disapproval mean</a:t>
            </a:r>
          </a:p>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Next steps</a:t>
            </a:r>
          </a:p>
          <a:p>
            <a:pPr marL="1377950" lvl="3" indent="-463550">
              <a:spcBef>
                <a:spcPts val="0"/>
              </a:spcBef>
              <a:spcAft>
                <a:spcPts val="0"/>
              </a:spcAft>
              <a:buFont typeface="+mj-lt"/>
              <a:buAutoNum type="alphaUcPeriod"/>
            </a:pPr>
            <a:r>
              <a:rPr lang="en-US" altLang="en-US" sz="2400" dirty="0">
                <a:solidFill>
                  <a:schemeClr val="tx2"/>
                </a:solidFill>
              </a:rPr>
              <a:t>Discuss formation of a Groundwater Sustainability Agency</a:t>
            </a:r>
          </a:p>
          <a:p>
            <a:pPr marL="1377950" lvl="3" indent="-463550">
              <a:spcBef>
                <a:spcPts val="0"/>
              </a:spcBef>
              <a:spcAft>
                <a:spcPts val="0"/>
              </a:spcAft>
              <a:buFont typeface="+mj-lt"/>
              <a:buAutoNum type="alphaUcPeriod"/>
            </a:pPr>
            <a:r>
              <a:rPr lang="en-US" altLang="en-US" sz="2400" dirty="0">
                <a:solidFill>
                  <a:schemeClr val="tx2"/>
                </a:solidFill>
              </a:rPr>
              <a:t>Prop. 68 grant opportunity</a:t>
            </a:r>
          </a:p>
          <a:p>
            <a:pPr marL="1377950" lvl="3" indent="-463550">
              <a:spcBef>
                <a:spcPts val="0"/>
              </a:spcBef>
              <a:spcAft>
                <a:spcPts val="0"/>
              </a:spcAft>
              <a:buFont typeface="+mj-lt"/>
              <a:buAutoNum type="alphaUcPeriod"/>
            </a:pPr>
            <a:r>
              <a:rPr lang="en-US" altLang="en-US" sz="2400" dirty="0">
                <a:solidFill>
                  <a:schemeClr val="tx2"/>
                </a:solidFill>
              </a:rPr>
              <a:t>Schedule next meeting</a:t>
            </a:r>
          </a:p>
        </p:txBody>
      </p:sp>
      <p:sp>
        <p:nvSpPr>
          <p:cNvPr id="6" name="Rectangle 2"/>
          <p:cNvSpPr>
            <a:spLocks noChangeArrowheads="1"/>
          </p:cNvSpPr>
          <p:nvPr/>
        </p:nvSpPr>
        <p:spPr bwMode="auto">
          <a:xfrm>
            <a:off x="76200" y="76200"/>
            <a:ext cx="8763000" cy="91440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Today’s agenda</a:t>
            </a:r>
          </a:p>
        </p:txBody>
      </p:sp>
      <p:pic>
        <p:nvPicPr>
          <p:cNvPr id="6149"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3" name="Slide Number Placeholder 2"/>
          <p:cNvSpPr>
            <a:spLocks noGrp="1"/>
          </p:cNvSpPr>
          <p:nvPr>
            <p:ph type="sldNum" sz="quarter" idx="12"/>
          </p:nvPr>
        </p:nvSpPr>
        <p:spPr/>
        <p:txBody>
          <a:bodyPr/>
          <a:lstStyle/>
          <a:p>
            <a:fld id="{402B3479-7687-4958-956F-919C8FB97F72}" type="slidenum">
              <a:rPr lang="en-US" altLang="en-US" smtClean="0"/>
              <a:pPr/>
              <a:t>2</a:t>
            </a:fld>
            <a:endParaRPr lang="en-US" altLang="en-US"/>
          </a:p>
        </p:txBody>
      </p:sp>
    </p:spTree>
    <p:extLst>
      <p:ext uri="{BB962C8B-B14F-4D97-AF65-F5344CB8AC3E}">
        <p14:creationId xmlns:p14="http://schemas.microsoft.com/office/powerpoint/2010/main" val="267488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990600"/>
            <a:ext cx="8991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569913"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Introductions </a:t>
            </a:r>
          </a:p>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DWR’s assessment of the Groundwater Sustainability Plan Alternative submittal</a:t>
            </a:r>
          </a:p>
          <a:p>
            <a:pPr marL="1377950" lvl="3" indent="-463550">
              <a:spcBef>
                <a:spcPts val="0"/>
              </a:spcBef>
              <a:spcAft>
                <a:spcPts val="0"/>
              </a:spcAft>
              <a:buFont typeface="+mj-lt"/>
              <a:buAutoNum type="alphaUcPeriod"/>
            </a:pPr>
            <a:r>
              <a:rPr lang="en-US" altLang="en-US" sz="2400" dirty="0">
                <a:solidFill>
                  <a:schemeClr val="tx2"/>
                </a:solidFill>
              </a:rPr>
              <a:t>Background</a:t>
            </a:r>
          </a:p>
          <a:p>
            <a:pPr marL="1377950" lvl="3" indent="-463550">
              <a:spcBef>
                <a:spcPts val="0"/>
              </a:spcBef>
              <a:spcAft>
                <a:spcPts val="0"/>
              </a:spcAft>
              <a:buFont typeface="+mj-lt"/>
              <a:buAutoNum type="alphaUcPeriod"/>
            </a:pPr>
            <a:r>
              <a:rPr lang="en-US" altLang="en-US" sz="2400" dirty="0">
                <a:solidFill>
                  <a:schemeClr val="tx2"/>
                </a:solidFill>
              </a:rPr>
              <a:t>Basis for DWR’s assessment</a:t>
            </a:r>
          </a:p>
          <a:p>
            <a:pPr marL="1377950" lvl="3" indent="-463550">
              <a:spcBef>
                <a:spcPts val="0"/>
              </a:spcBef>
              <a:spcAft>
                <a:spcPts val="0"/>
              </a:spcAft>
              <a:buFont typeface="+mj-lt"/>
              <a:buAutoNum type="alphaUcPeriod"/>
            </a:pPr>
            <a:r>
              <a:rPr lang="en-US" altLang="en-US" sz="2400" dirty="0">
                <a:solidFill>
                  <a:schemeClr val="tx2"/>
                </a:solidFill>
              </a:rPr>
              <a:t>Brief review of monitoring data</a:t>
            </a:r>
          </a:p>
          <a:p>
            <a:pPr marL="1377950" lvl="3" indent="-463550">
              <a:spcBef>
                <a:spcPts val="0"/>
              </a:spcBef>
              <a:spcAft>
                <a:spcPts val="0"/>
              </a:spcAft>
              <a:buFont typeface="+mj-lt"/>
              <a:buAutoNum type="alphaUcPeriod"/>
            </a:pPr>
            <a:r>
              <a:rPr lang="en-US" altLang="en-US" sz="2400" dirty="0">
                <a:solidFill>
                  <a:schemeClr val="tx2"/>
                </a:solidFill>
              </a:rPr>
              <a:t>What would disapproval mean</a:t>
            </a:r>
          </a:p>
          <a:p>
            <a:pPr marL="457200" lvl="2">
              <a:spcBef>
                <a:spcPts val="1200"/>
              </a:spcBef>
              <a:spcAft>
                <a:spcPts val="1200"/>
              </a:spcAft>
              <a:buFont typeface="Times New Roman" panose="02020603050405020304" pitchFamily="18" charset="0"/>
              <a:buAutoNum type="arabicPeriod"/>
            </a:pPr>
            <a:r>
              <a:rPr lang="en-US" altLang="en-US" dirty="0">
                <a:solidFill>
                  <a:schemeClr val="tx2"/>
                </a:solidFill>
              </a:rPr>
              <a:t>Next steps</a:t>
            </a:r>
          </a:p>
          <a:p>
            <a:pPr marL="1377950" lvl="3" indent="-463550">
              <a:spcBef>
                <a:spcPts val="0"/>
              </a:spcBef>
              <a:spcAft>
                <a:spcPts val="0"/>
              </a:spcAft>
              <a:buFont typeface="+mj-lt"/>
              <a:buAutoNum type="alphaUcPeriod"/>
            </a:pPr>
            <a:r>
              <a:rPr lang="en-US" altLang="en-US" sz="2400" dirty="0">
                <a:solidFill>
                  <a:schemeClr val="tx2"/>
                </a:solidFill>
              </a:rPr>
              <a:t>Discuss formation of a Groundwater Sustainability Agency</a:t>
            </a:r>
          </a:p>
          <a:p>
            <a:pPr marL="1377950" lvl="3" indent="-463550">
              <a:spcBef>
                <a:spcPts val="0"/>
              </a:spcBef>
              <a:spcAft>
                <a:spcPts val="0"/>
              </a:spcAft>
              <a:buFont typeface="+mj-lt"/>
              <a:buAutoNum type="alphaUcPeriod"/>
            </a:pPr>
            <a:r>
              <a:rPr lang="en-US" altLang="en-US" sz="2400" dirty="0">
                <a:solidFill>
                  <a:schemeClr val="tx2"/>
                </a:solidFill>
              </a:rPr>
              <a:t>Prop. 68 grant opportunity</a:t>
            </a:r>
          </a:p>
          <a:p>
            <a:pPr marL="1377950" lvl="3" indent="-463550">
              <a:spcBef>
                <a:spcPts val="0"/>
              </a:spcBef>
              <a:spcAft>
                <a:spcPts val="0"/>
              </a:spcAft>
              <a:buFont typeface="+mj-lt"/>
              <a:buAutoNum type="alphaUcPeriod"/>
            </a:pPr>
            <a:r>
              <a:rPr lang="en-US" altLang="en-US" sz="2400" dirty="0">
                <a:solidFill>
                  <a:schemeClr val="tx2"/>
                </a:solidFill>
              </a:rPr>
              <a:t>Schedule next meeting</a:t>
            </a:r>
          </a:p>
        </p:txBody>
      </p:sp>
      <p:sp>
        <p:nvSpPr>
          <p:cNvPr id="6" name="Rectangle 2"/>
          <p:cNvSpPr>
            <a:spLocks noChangeArrowheads="1"/>
          </p:cNvSpPr>
          <p:nvPr/>
        </p:nvSpPr>
        <p:spPr bwMode="auto">
          <a:xfrm>
            <a:off x="76200" y="76200"/>
            <a:ext cx="8763000" cy="91440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Today’s agenda</a:t>
            </a:r>
          </a:p>
        </p:txBody>
      </p:sp>
      <p:pic>
        <p:nvPicPr>
          <p:cNvPr id="6149"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3" name="Slide Number Placeholder 2"/>
          <p:cNvSpPr>
            <a:spLocks noGrp="1"/>
          </p:cNvSpPr>
          <p:nvPr>
            <p:ph type="sldNum" sz="quarter" idx="12"/>
          </p:nvPr>
        </p:nvSpPr>
        <p:spPr/>
        <p:txBody>
          <a:bodyPr/>
          <a:lstStyle/>
          <a:p>
            <a:fld id="{402B3479-7687-4958-956F-919C8FB97F72}" type="slidenum">
              <a:rPr lang="en-US" altLang="en-US" smtClean="0"/>
              <a:pPr/>
              <a:t>3</a:t>
            </a:fld>
            <a:endParaRPr lang="en-US" altLang="en-US"/>
          </a:p>
        </p:txBody>
      </p:sp>
      <p:sp>
        <p:nvSpPr>
          <p:cNvPr id="7" name="Rectangle 6">
            <a:extLst>
              <a:ext uri="{FF2B5EF4-FFF2-40B4-BE49-F238E27FC236}">
                <a16:creationId xmlns:a16="http://schemas.microsoft.com/office/drawing/2014/main" id="{4B1CA702-4F25-4C19-AF56-9C0C0220D6A4}"/>
              </a:ext>
            </a:extLst>
          </p:cNvPr>
          <p:cNvSpPr/>
          <p:nvPr/>
        </p:nvSpPr>
        <p:spPr bwMode="auto">
          <a:xfrm>
            <a:off x="228600" y="1600200"/>
            <a:ext cx="8610600" cy="2590800"/>
          </a:xfrm>
          <a:prstGeom prst="rect">
            <a:avLst/>
          </a:prstGeom>
          <a:noFill/>
          <a:ln w="254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7264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 y="196170"/>
            <a:ext cx="8610600" cy="1023030"/>
          </a:xfrm>
          <a:prstGeom prst="rect">
            <a:avLst/>
          </a:prstGeom>
          <a:noFill/>
          <a:ln w="9525">
            <a:noFill/>
            <a:miter lim="800000"/>
            <a:headEnd/>
            <a:tailEnd/>
          </a:ln>
        </p:spPr>
        <p:txBody>
          <a:bodyPr lIns="91429" tIns="45714" rIns="91429" bIns="45714" anchor="ctr"/>
          <a:lstStyle/>
          <a:p>
            <a:pPr algn="ctr">
              <a:defRPr/>
            </a:pPr>
            <a:r>
              <a:rPr lang="en-US" sz="3200" dirty="0">
                <a:solidFill>
                  <a:schemeClr val="bg1"/>
                </a:solidFill>
                <a:effectLst>
                  <a:outerShdw blurRad="38100" dist="38100" dir="2700000" algn="tl">
                    <a:srgbClr val="000000"/>
                  </a:outerShdw>
                </a:effectLst>
              </a:rPr>
              <a:t>DWR’s Assessment of the GSP Alternative for the Eel River Valley groundwater basin</a:t>
            </a:r>
          </a:p>
        </p:txBody>
      </p:sp>
      <p:sp>
        <p:nvSpPr>
          <p:cNvPr id="27651" name="TextBox 1"/>
          <p:cNvSpPr txBox="1">
            <a:spLocks noChangeArrowheads="1"/>
          </p:cNvSpPr>
          <p:nvPr/>
        </p:nvSpPr>
        <p:spPr bwMode="auto">
          <a:xfrm>
            <a:off x="0" y="1371600"/>
            <a:ext cx="8991600" cy="1015663"/>
          </a:xfrm>
          <a:prstGeom prst="rect">
            <a:avLst/>
          </a:prstGeom>
          <a:noFill/>
          <a:ln w="9525">
            <a:noFill/>
            <a:miter lim="800000"/>
            <a:headEnd/>
            <a:tailEnd/>
          </a:ln>
        </p:spPr>
        <p:txBody>
          <a:bodyPr wrap="square">
            <a:spAutoFit/>
          </a:bodyPr>
          <a:lstStyle/>
          <a:p>
            <a:pPr marL="684213" lvl="2" indent="-457200">
              <a:spcBef>
                <a:spcPts val="600"/>
              </a:spcBef>
              <a:spcAft>
                <a:spcPts val="1800"/>
              </a:spcAft>
              <a:buFont typeface="Arial" pitchFamily="34" charset="0"/>
              <a:buChar char="•"/>
            </a:pPr>
            <a:r>
              <a:rPr lang="en-US" sz="2000" dirty="0"/>
              <a:t>A Groundwater Sustainability Plan Alternative is “an analysis of basin conditions that demonstrates that the basin has operated within its sustainable yield over a period of ten years.”   </a:t>
            </a:r>
            <a:r>
              <a:rPr lang="en-US" altLang="en-US" sz="2000" i="1" dirty="0">
                <a:solidFill>
                  <a:schemeClr val="tx2"/>
                </a:solidFill>
              </a:rPr>
              <a:t>Water Code</a:t>
            </a:r>
            <a:r>
              <a:rPr lang="en-US" sz="2000" i="1" dirty="0"/>
              <a:t> §10733.6(b)(3) </a:t>
            </a:r>
            <a:endParaRPr lang="en-US" altLang="en-US" sz="2000" i="1" dirty="0">
              <a:solidFill>
                <a:schemeClr val="tx2"/>
              </a:solidFill>
            </a:endParaRPr>
          </a:p>
        </p:txBody>
      </p:sp>
      <p:pic>
        <p:nvPicPr>
          <p:cNvPr id="7" name="Picture 3" descr="Humbold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80125"/>
            <a:ext cx="685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38200" y="6324600"/>
            <a:ext cx="2037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September 30, 2019</a:t>
            </a:r>
          </a:p>
        </p:txBody>
      </p:sp>
      <p:sp>
        <p:nvSpPr>
          <p:cNvPr id="2" name="Slide Number Placeholder 1"/>
          <p:cNvSpPr>
            <a:spLocks noGrp="1"/>
          </p:cNvSpPr>
          <p:nvPr>
            <p:ph type="sldNum" sz="quarter" idx="12"/>
          </p:nvPr>
        </p:nvSpPr>
        <p:spPr/>
        <p:txBody>
          <a:bodyPr/>
          <a:lstStyle/>
          <a:p>
            <a:fld id="{402B3479-7687-4958-956F-919C8FB97F72}" type="slidenum">
              <a:rPr lang="en-US" altLang="en-US" smtClean="0"/>
              <a:pPr/>
              <a:t>4</a:t>
            </a:fld>
            <a:endParaRPr lang="en-US" altLang="en-US"/>
          </a:p>
        </p:txBody>
      </p:sp>
      <p:sp>
        <p:nvSpPr>
          <p:cNvPr id="10" name="TextBox 1"/>
          <p:cNvSpPr txBox="1">
            <a:spLocks noChangeArrowheads="1"/>
          </p:cNvSpPr>
          <p:nvPr/>
        </p:nvSpPr>
        <p:spPr bwMode="auto">
          <a:xfrm>
            <a:off x="0" y="2514600"/>
            <a:ext cx="8991600" cy="3593291"/>
          </a:xfrm>
          <a:prstGeom prst="rect">
            <a:avLst/>
          </a:prstGeom>
          <a:noFill/>
          <a:ln w="9525">
            <a:noFill/>
            <a:miter lim="800000"/>
            <a:headEnd/>
            <a:tailEnd/>
          </a:ln>
        </p:spPr>
        <p:txBody>
          <a:bodyPr wrap="square">
            <a:spAutoFit/>
          </a:bodyPr>
          <a:lstStyle/>
          <a:p>
            <a:pPr marL="684213" lvl="2" indent="-457200">
              <a:spcBef>
                <a:spcPts val="600"/>
              </a:spcBef>
              <a:spcAft>
                <a:spcPts val="600"/>
              </a:spcAft>
            </a:pPr>
            <a:r>
              <a:rPr lang="en-US" altLang="en-US" sz="2000" u="sng" dirty="0"/>
              <a:t>Summary of DWR’s Primary Points:</a:t>
            </a:r>
          </a:p>
          <a:p>
            <a:pPr marL="684213" lvl="2" indent="-457200">
              <a:spcBef>
                <a:spcPts val="300"/>
              </a:spcBef>
              <a:spcAft>
                <a:spcPts val="300"/>
              </a:spcAft>
              <a:buFont typeface="Arial" pitchFamily="34" charset="0"/>
              <a:buChar char="•"/>
            </a:pPr>
            <a:r>
              <a:rPr lang="en-US" altLang="en-US" sz="2000" dirty="0"/>
              <a:t>Objective management criteria were not established for at least 10 years prior to 2014.</a:t>
            </a:r>
          </a:p>
          <a:p>
            <a:pPr marL="684213" lvl="2" indent="-457200">
              <a:spcBef>
                <a:spcPts val="300"/>
              </a:spcBef>
              <a:spcAft>
                <a:spcPts val="300"/>
              </a:spcAft>
              <a:buFont typeface="Arial" pitchFamily="34" charset="0"/>
              <a:buChar char="•"/>
            </a:pPr>
            <a:r>
              <a:rPr lang="en-US" altLang="en-US" sz="2000" dirty="0">
                <a:solidFill>
                  <a:schemeClr val="tx2"/>
                </a:solidFill>
              </a:rPr>
              <a:t>The GSP Alternative does not sufficiently demonstrate the absence of all undesirable results.</a:t>
            </a:r>
          </a:p>
          <a:p>
            <a:pPr marL="684213" lvl="2" indent="-457200">
              <a:spcBef>
                <a:spcPts val="300"/>
              </a:spcBef>
              <a:spcAft>
                <a:spcPts val="300"/>
              </a:spcAft>
              <a:buFont typeface="Arial" pitchFamily="34" charset="0"/>
              <a:buChar char="•"/>
            </a:pPr>
            <a:r>
              <a:rPr lang="en-US" altLang="en-US" sz="2000" dirty="0">
                <a:solidFill>
                  <a:schemeClr val="tx2"/>
                </a:solidFill>
              </a:rPr>
              <a:t>A quantitative estimate of sustainable yield has not been developed.</a:t>
            </a:r>
          </a:p>
          <a:p>
            <a:pPr marL="684213" lvl="2" indent="-457200">
              <a:spcBef>
                <a:spcPts val="300"/>
              </a:spcBef>
              <a:spcAft>
                <a:spcPts val="300"/>
              </a:spcAft>
              <a:buFont typeface="Arial" pitchFamily="34" charset="0"/>
              <a:buChar char="•"/>
            </a:pPr>
            <a:r>
              <a:rPr lang="en-US" altLang="en-US" sz="2000" dirty="0">
                <a:solidFill>
                  <a:schemeClr val="tx2"/>
                </a:solidFill>
              </a:rPr>
              <a:t>The GSP Alternative should have quantified the impacts of groundwater use on surface water systems and determined at what point they are significant and unreasonable.</a:t>
            </a:r>
          </a:p>
          <a:p>
            <a:pPr marL="684213" lvl="2" indent="-457200">
              <a:spcBef>
                <a:spcPts val="300"/>
              </a:spcBef>
              <a:spcAft>
                <a:spcPts val="300"/>
              </a:spcAft>
              <a:buFont typeface="Arial" pitchFamily="34" charset="0"/>
              <a:buChar char="•"/>
            </a:pPr>
            <a:r>
              <a:rPr lang="en-US" altLang="en-US" sz="2000" dirty="0">
                <a:solidFill>
                  <a:schemeClr val="tx2"/>
                </a:solidFill>
              </a:rPr>
              <a:t>DWR does not conclude that the basin is, or has been, managed unsustainably.</a:t>
            </a:r>
          </a:p>
        </p:txBody>
      </p:sp>
    </p:spTree>
    <p:extLst>
      <p:ext uri="{BB962C8B-B14F-4D97-AF65-F5344CB8AC3E}">
        <p14:creationId xmlns:p14="http://schemas.microsoft.com/office/powerpoint/2010/main" val="363954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0ABB-6BE5-4857-A01B-2BA703889941}"/>
              </a:ext>
            </a:extLst>
          </p:cNvPr>
          <p:cNvSpPr>
            <a:spLocks noGrp="1"/>
          </p:cNvSpPr>
          <p:nvPr>
            <p:ph type="title"/>
          </p:nvPr>
        </p:nvSpPr>
        <p:spPr>
          <a:xfrm>
            <a:off x="685800" y="2743200"/>
            <a:ext cx="7772400" cy="1143000"/>
          </a:xfrm>
        </p:spPr>
        <p:txBody>
          <a:bodyPr/>
          <a:lstStyle/>
          <a:p>
            <a:r>
              <a:rPr lang="en-US" dirty="0"/>
              <a:t>Brief review of monitoring data</a:t>
            </a:r>
          </a:p>
        </p:txBody>
      </p:sp>
      <p:sp>
        <p:nvSpPr>
          <p:cNvPr id="4" name="Slide Number Placeholder 3">
            <a:extLst>
              <a:ext uri="{FF2B5EF4-FFF2-40B4-BE49-F238E27FC236}">
                <a16:creationId xmlns:a16="http://schemas.microsoft.com/office/drawing/2014/main" id="{6920EED9-5DD7-43C0-9A62-9CE09EAEDB23}"/>
              </a:ext>
            </a:extLst>
          </p:cNvPr>
          <p:cNvSpPr>
            <a:spLocks noGrp="1"/>
          </p:cNvSpPr>
          <p:nvPr>
            <p:ph type="sldNum" sz="quarter" idx="12"/>
          </p:nvPr>
        </p:nvSpPr>
        <p:spPr/>
        <p:txBody>
          <a:bodyPr/>
          <a:lstStyle/>
          <a:p>
            <a:fld id="{402B3479-7687-4958-956F-919C8FB97F72}" type="slidenum">
              <a:rPr lang="en-US" altLang="en-US" smtClean="0"/>
              <a:pPr/>
              <a:t>5</a:t>
            </a:fld>
            <a:endParaRPr lang="en-US" altLang="en-US"/>
          </a:p>
        </p:txBody>
      </p:sp>
    </p:spTree>
    <p:extLst>
      <p:ext uri="{BB962C8B-B14F-4D97-AF65-F5344CB8AC3E}">
        <p14:creationId xmlns:p14="http://schemas.microsoft.com/office/powerpoint/2010/main" val="248213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6</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152400" y="1295400"/>
            <a:ext cx="8815368" cy="4781550"/>
          </a:xfrm>
          <a:prstGeom prst="rect">
            <a:avLst/>
          </a:prstGeom>
          <a:noFill/>
          <a:ln w="9525">
            <a:noFill/>
            <a:miter lim="800000"/>
            <a:headEnd/>
            <a:tailEnd/>
          </a:ln>
        </p:spPr>
      </p:pic>
      <p:sp>
        <p:nvSpPr>
          <p:cNvPr id="6" name="TextBox 5"/>
          <p:cNvSpPr txBox="1"/>
          <p:nvPr/>
        </p:nvSpPr>
        <p:spPr>
          <a:xfrm>
            <a:off x="228600" y="228600"/>
            <a:ext cx="6135206" cy="646331"/>
          </a:xfrm>
          <a:prstGeom prst="rect">
            <a:avLst/>
          </a:prstGeom>
          <a:noFill/>
        </p:spPr>
        <p:txBody>
          <a:bodyPr wrap="none" rtlCol="0">
            <a:spAutoFit/>
          </a:bodyPr>
          <a:lstStyle/>
          <a:p>
            <a:r>
              <a:rPr lang="en-US" dirty="0"/>
              <a:t>Monitoring Stations MW-1, R-1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7</a:t>
            </a:fld>
            <a:endParaRPr lang="en-US" altLang="en-US"/>
          </a:p>
        </p:txBody>
      </p:sp>
      <p:pic>
        <p:nvPicPr>
          <p:cNvPr id="3074" name="Picture 2"/>
          <p:cNvPicPr>
            <a:picLocks noChangeAspect="1" noChangeArrowheads="1"/>
          </p:cNvPicPr>
          <p:nvPr/>
        </p:nvPicPr>
        <p:blipFill>
          <a:blip r:embed="rId2" cstate="print"/>
          <a:srcRect/>
          <a:stretch>
            <a:fillRect/>
          </a:stretch>
        </p:blipFill>
        <p:spPr bwMode="auto">
          <a:xfrm>
            <a:off x="228600" y="325582"/>
            <a:ext cx="8686800" cy="631767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8</a:t>
            </a:fld>
            <a:endParaRPr lang="en-US" altLang="en-US"/>
          </a:p>
        </p:txBody>
      </p:sp>
      <p:pic>
        <p:nvPicPr>
          <p:cNvPr id="4098" name="Picture 2"/>
          <p:cNvPicPr>
            <a:picLocks noChangeAspect="1" noChangeArrowheads="1"/>
          </p:cNvPicPr>
          <p:nvPr/>
        </p:nvPicPr>
        <p:blipFill>
          <a:blip r:embed="rId2" cstate="print"/>
          <a:srcRect/>
          <a:stretch>
            <a:fillRect/>
          </a:stretch>
        </p:blipFill>
        <p:spPr bwMode="auto">
          <a:xfrm>
            <a:off x="228600" y="228600"/>
            <a:ext cx="8686800" cy="631767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2B3479-7687-4958-956F-919C8FB97F72}" type="slidenum">
              <a:rPr lang="en-US" altLang="en-US" smtClean="0"/>
              <a:pPr/>
              <a:t>9</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228600" y="990600"/>
            <a:ext cx="8686800" cy="5226881"/>
          </a:xfrm>
          <a:prstGeom prst="rect">
            <a:avLst/>
          </a:prstGeom>
          <a:noFill/>
          <a:ln w="9525">
            <a:noFill/>
            <a:miter lim="800000"/>
            <a:headEnd/>
            <a:tailEnd/>
          </a:ln>
        </p:spPr>
      </p:pic>
      <p:sp>
        <p:nvSpPr>
          <p:cNvPr id="5" name="TextBox 4"/>
          <p:cNvSpPr txBox="1"/>
          <p:nvPr/>
        </p:nvSpPr>
        <p:spPr>
          <a:xfrm>
            <a:off x="228600" y="228600"/>
            <a:ext cx="7571688" cy="646331"/>
          </a:xfrm>
          <a:prstGeom prst="rect">
            <a:avLst/>
          </a:prstGeom>
          <a:noFill/>
        </p:spPr>
        <p:txBody>
          <a:bodyPr wrap="none" rtlCol="0">
            <a:spAutoFit/>
          </a:bodyPr>
          <a:lstStyle/>
          <a:p>
            <a:r>
              <a:rPr lang="en-US" dirty="0"/>
              <a:t>Monitoring Stations MW-2, MW-3, R-3</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11397</TotalTime>
  <Words>731</Words>
  <Application>Microsoft Office PowerPoint</Application>
  <PresentationFormat>On-screen Show (4:3)</PresentationFormat>
  <Paragraphs>100</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Default Design</vt:lpstr>
      <vt:lpstr>PowerPoint Presentation</vt:lpstr>
      <vt:lpstr>PowerPoint Presentation</vt:lpstr>
      <vt:lpstr>PowerPoint Presentation</vt:lpstr>
      <vt:lpstr>PowerPoint Presentation</vt:lpstr>
      <vt:lpstr>Brief review of monitoring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Humboldt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cdilling</dc:creator>
  <cp:lastModifiedBy>Seemann, Hank</cp:lastModifiedBy>
  <cp:revision>747</cp:revision>
  <cp:lastPrinted>2016-12-13T19:39:31Z</cp:lastPrinted>
  <dcterms:created xsi:type="dcterms:W3CDTF">2005-07-14T19:02:28Z</dcterms:created>
  <dcterms:modified xsi:type="dcterms:W3CDTF">2019-09-30T16:30:36Z</dcterms:modified>
</cp:coreProperties>
</file>